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3"/>
  </p:notesMasterIdLst>
  <p:sldIdLst>
    <p:sldId id="256" r:id="rId3"/>
    <p:sldId id="284" r:id="rId4"/>
    <p:sldId id="313" r:id="rId5"/>
    <p:sldId id="309" r:id="rId6"/>
    <p:sldId id="310" r:id="rId7"/>
    <p:sldId id="311" r:id="rId8"/>
    <p:sldId id="295" r:id="rId9"/>
    <p:sldId id="296" r:id="rId10"/>
    <p:sldId id="293" r:id="rId11"/>
    <p:sldId id="294" r:id="rId12"/>
    <p:sldId id="315" r:id="rId13"/>
    <p:sldId id="316" r:id="rId14"/>
    <p:sldId id="317" r:id="rId15"/>
    <p:sldId id="308" r:id="rId16"/>
    <p:sldId id="297" r:id="rId17"/>
    <p:sldId id="299" r:id="rId18"/>
    <p:sldId id="301" r:id="rId19"/>
    <p:sldId id="302" r:id="rId20"/>
    <p:sldId id="314" r:id="rId21"/>
    <p:sldId id="28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957" autoAdjust="0"/>
  </p:normalViewPr>
  <p:slideViewPr>
    <p:cSldViewPr snapToGrid="0">
      <p:cViewPr varScale="1">
        <p:scale>
          <a:sx n="131" d="100"/>
          <a:sy n="131" d="100"/>
        </p:scale>
        <p:origin x="104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rPr>
              <a:t>http://www.geeetech.com/wiki/index.php/L298N_Motor_Driver_Board</a:t>
            </a:r>
          </a:p>
          <a:p>
            <a:pPr lvl="0" rtl="0">
              <a:spcBef>
                <a:spcPts val="0"/>
              </a:spcBef>
              <a:buNone/>
            </a:pPr>
            <a:r>
              <a:rPr lang="en-US" sz="1100" b="0" i="0" u="none" strike="noStrike" kern="1200" dirty="0">
                <a:solidFill>
                  <a:schemeClr val="tx1"/>
                </a:solidFill>
                <a:effectLst/>
                <a:latin typeface="+mn-lt"/>
                <a:ea typeface="+mn-ea"/>
                <a:cs typeface="+mn-cs"/>
              </a:rPr>
              <a:t>Tutorial http://www.instructables.com/id/Control-DC-and-stepper-motors-with-L298N-Dual-Motor/</a:t>
            </a:r>
          </a:p>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US" sz="1100" b="1" i="0" u="none" strike="noStrike" kern="1200" dirty="0">
                <a:solidFill>
                  <a:schemeClr val="bg1"/>
                </a:solidFill>
                <a:effectLst/>
                <a:latin typeface="+mn-lt"/>
                <a:ea typeface="+mn-ea"/>
                <a:cs typeface="+mn-cs"/>
              </a:rPr>
              <a:t>*H-Bridges</a:t>
            </a:r>
            <a:r>
              <a:rPr lang="en-US" sz="1100" b="0" i="0" u="none" strike="noStrike" kern="1200" dirty="0">
                <a:solidFill>
                  <a:schemeClr val="bg1"/>
                </a:solidFill>
                <a:effectLst/>
                <a:latin typeface="+mn-lt"/>
                <a:ea typeface="+mn-ea"/>
                <a:cs typeface="+mn-cs"/>
              </a:rPr>
              <a:t> can also be used for </a:t>
            </a:r>
            <a:r>
              <a:rPr lang="en-US" sz="1100" kern="1200" dirty="0">
                <a:solidFill>
                  <a:schemeClr val="bg1"/>
                </a:solidFill>
              </a:rPr>
              <a:t>other projects such as driving the brightness of certain lighting projects such as high powered LED arrays.</a:t>
            </a:r>
          </a:p>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US" sz="1100" kern="1200" dirty="0">
                <a:solidFill>
                  <a:schemeClr val="bg1"/>
                </a:solidFill>
              </a:rPr>
              <a:t>*</a:t>
            </a:r>
            <a:r>
              <a:rPr lang="en-US" sz="1100" b="1" kern="1200" dirty="0">
                <a:solidFill>
                  <a:schemeClr val="bg1"/>
                </a:solidFill>
              </a:rPr>
              <a:t>Pulse Width </a:t>
            </a:r>
            <a:r>
              <a:rPr lang="en-US" sz="1100" kern="1200" dirty="0">
                <a:solidFill>
                  <a:schemeClr val="bg1"/>
                </a:solidFill>
              </a:rPr>
              <a:t>Modulation is a means in controlling the duration of an electronic pulse</a:t>
            </a:r>
          </a:p>
          <a:p>
            <a:pPr lvl="0">
              <a:buNone/>
            </a:pPr>
            <a:r>
              <a:rPr lang="en-US" sz="1100" kern="1200" dirty="0">
                <a:solidFill>
                  <a:schemeClr val="bg1"/>
                </a:solidFill>
              </a:rPr>
              <a:t>*Motors are rated at </a:t>
            </a:r>
            <a:r>
              <a:rPr lang="en-US" sz="1100" b="1" kern="1200" dirty="0">
                <a:solidFill>
                  <a:schemeClr val="bg1"/>
                </a:solidFill>
              </a:rPr>
              <a:t>certain voltages </a:t>
            </a:r>
            <a:r>
              <a:rPr lang="en-US" sz="1100" kern="1200" dirty="0">
                <a:solidFill>
                  <a:schemeClr val="bg1"/>
                </a:solidFill>
              </a:rPr>
              <a:t>and can be </a:t>
            </a:r>
            <a:r>
              <a:rPr lang="en-US" sz="1100" b="1" kern="1200" dirty="0">
                <a:solidFill>
                  <a:schemeClr val="bg1"/>
                </a:solidFill>
              </a:rPr>
              <a:t>damaged</a:t>
            </a:r>
            <a:r>
              <a:rPr lang="en-US" sz="1100" kern="1200" dirty="0">
                <a:solidFill>
                  <a:schemeClr val="bg1"/>
                </a:solidFill>
              </a:rPr>
              <a:t> if the voltage is applied to heavily or if it is dropped quickly </a:t>
            </a:r>
            <a:r>
              <a:rPr lang="en-US" sz="1100" b="0" kern="1200" dirty="0">
                <a:solidFill>
                  <a:schemeClr val="bg1"/>
                </a:solidFill>
              </a:rPr>
              <a:t>to</a:t>
            </a:r>
            <a:r>
              <a:rPr lang="en-US" sz="1100" b="1" kern="1200" dirty="0">
                <a:solidFill>
                  <a:schemeClr val="bg1"/>
                </a:solidFill>
              </a:rPr>
              <a:t> slow the motor down</a:t>
            </a:r>
            <a:r>
              <a:rPr lang="en-US" sz="1100" kern="1200" dirty="0">
                <a:solidFill>
                  <a:schemeClr val="bg1"/>
                </a:solidFill>
              </a:rPr>
              <a:t>.</a:t>
            </a:r>
          </a:p>
          <a:p>
            <a:pPr lvl="0">
              <a:buNone/>
            </a:pPr>
            <a:r>
              <a:rPr lang="en-US" sz="1100" kern="1200" dirty="0">
                <a:solidFill>
                  <a:schemeClr val="bg1"/>
                </a:solidFill>
              </a:rPr>
              <a:t>The </a:t>
            </a:r>
            <a:r>
              <a:rPr lang="en-US" sz="1100" b="1" kern="1200" dirty="0">
                <a:solidFill>
                  <a:schemeClr val="bg1"/>
                </a:solidFill>
              </a:rPr>
              <a:t>longer the pulses </a:t>
            </a:r>
            <a:r>
              <a:rPr lang="en-US" sz="1100" kern="1200" dirty="0">
                <a:solidFill>
                  <a:schemeClr val="bg1"/>
                </a:solidFill>
              </a:rPr>
              <a:t>the </a:t>
            </a:r>
            <a:r>
              <a:rPr lang="en-US" sz="1100" b="1" kern="1200" dirty="0">
                <a:solidFill>
                  <a:schemeClr val="bg1"/>
                </a:solidFill>
              </a:rPr>
              <a:t>faster</a:t>
            </a:r>
            <a:r>
              <a:rPr lang="en-US" sz="1100" kern="1200" dirty="0">
                <a:solidFill>
                  <a:schemeClr val="bg1"/>
                </a:solidFill>
              </a:rPr>
              <a:t> the wheel will turn, the </a:t>
            </a:r>
            <a:r>
              <a:rPr lang="en-US" sz="1100" b="1" kern="1200" dirty="0">
                <a:solidFill>
                  <a:schemeClr val="bg1"/>
                </a:solidFill>
              </a:rPr>
              <a:t>shorter the pulses</a:t>
            </a:r>
            <a:r>
              <a:rPr lang="en-US" sz="1100" kern="1200" dirty="0">
                <a:solidFill>
                  <a:schemeClr val="bg1"/>
                </a:solidFill>
              </a:rPr>
              <a:t>, the</a:t>
            </a:r>
            <a:r>
              <a:rPr lang="en-US" sz="1100" b="1" kern="1200" dirty="0">
                <a:solidFill>
                  <a:schemeClr val="bg1"/>
                </a:solidFill>
              </a:rPr>
              <a:t> slower </a:t>
            </a:r>
            <a:r>
              <a:rPr lang="en-US" sz="1100" kern="1200" dirty="0">
                <a:solidFill>
                  <a:schemeClr val="bg1"/>
                </a:solidFill>
              </a:rPr>
              <a:t>the water wheel will turn.</a:t>
            </a:r>
            <a:endParaRPr lang="en-US" sz="1100" dirty="0">
              <a:solidFill>
                <a:schemeClr val="bg1"/>
              </a:solidFill>
            </a:endParaRPr>
          </a:p>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US" sz="1100" kern="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lang="en-US" sz="1100" kern="1200" dirty="0">
              <a:solidFill>
                <a:schemeClr val="bg1"/>
              </a:solidFill>
            </a:endParaRPr>
          </a:p>
          <a:p>
            <a:pPr lvl="0" rtl="0">
              <a:spcBef>
                <a:spcPts val="0"/>
              </a:spcBef>
              <a:buNone/>
            </a:pPr>
            <a:endParaRPr lang="en-US" sz="1100" b="0" i="0" u="none" strike="noStrike" kern="1200" dirty="0">
              <a:solidFill>
                <a:schemeClr val="tx1"/>
              </a:solidFill>
              <a:effectLst/>
              <a:latin typeface="+mn-lt"/>
              <a:ea typeface="+mn-ea"/>
              <a:cs typeface="+mn-cs"/>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26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US" sz="1100" b="1" i="0" u="none" strike="noStrike" kern="1200" dirty="0">
                <a:solidFill>
                  <a:schemeClr val="bg1"/>
                </a:solidFill>
                <a:effectLst/>
                <a:latin typeface="+mn-lt"/>
                <a:ea typeface="+mn-ea"/>
                <a:cs typeface="+mn-cs"/>
              </a:rPr>
              <a:t>*H-Bridges</a:t>
            </a:r>
            <a:r>
              <a:rPr lang="en-US" sz="1100" b="0" i="0" u="none" strike="noStrike" kern="1200" dirty="0">
                <a:solidFill>
                  <a:schemeClr val="bg1"/>
                </a:solidFill>
                <a:effectLst/>
                <a:latin typeface="+mn-lt"/>
                <a:ea typeface="+mn-ea"/>
                <a:cs typeface="+mn-cs"/>
              </a:rPr>
              <a:t> can also be used for </a:t>
            </a:r>
            <a:r>
              <a:rPr lang="en-US" sz="1100" kern="1200" dirty="0">
                <a:solidFill>
                  <a:schemeClr val="bg1"/>
                </a:solidFill>
              </a:rPr>
              <a:t>other projects such as driving the brightness of certain lighting projects such as high powered LED arrays.</a:t>
            </a:r>
          </a:p>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US" sz="1100" kern="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lang="en-US" sz="1100" kern="1200" dirty="0">
              <a:solidFill>
                <a:schemeClr val="bg1"/>
              </a:solidFill>
            </a:endParaRPr>
          </a:p>
          <a:p>
            <a:pPr lvl="0" rtl="0">
              <a:spcBef>
                <a:spcPts val="0"/>
              </a:spcBef>
              <a:buNone/>
            </a:pPr>
            <a:endParaRPr lang="en-US" sz="1100" b="0" i="0" u="none" strike="noStrike" kern="1200" dirty="0">
              <a:solidFill>
                <a:schemeClr val="tx1"/>
              </a:solidFill>
              <a:effectLst/>
              <a:latin typeface="+mn-lt"/>
              <a:ea typeface="+mn-ea"/>
              <a:cs typeface="+mn-cs"/>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974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US" sz="1100" kern="1200" dirty="0">
                <a:solidFill>
                  <a:schemeClr val="bg1"/>
                </a:solidFill>
              </a:rPr>
              <a:t>*</a:t>
            </a:r>
            <a:r>
              <a:rPr lang="en-US" sz="1100" b="1" kern="1200" dirty="0">
                <a:solidFill>
                  <a:schemeClr val="bg1"/>
                </a:solidFill>
              </a:rPr>
              <a:t>Pulse Width </a:t>
            </a:r>
            <a:r>
              <a:rPr lang="en-US" sz="1100" kern="1200" dirty="0">
                <a:solidFill>
                  <a:schemeClr val="bg1"/>
                </a:solidFill>
              </a:rPr>
              <a:t>Modulation is a means in controlling the duration of an electronic pulse</a:t>
            </a:r>
          </a:p>
          <a:p>
            <a:pPr lvl="0">
              <a:buNone/>
            </a:pPr>
            <a:r>
              <a:rPr lang="en-US" sz="1100" kern="1200" dirty="0">
                <a:solidFill>
                  <a:schemeClr val="bg1"/>
                </a:solidFill>
              </a:rPr>
              <a:t>*Motors are rated at </a:t>
            </a:r>
            <a:r>
              <a:rPr lang="en-US" sz="1100" b="1" kern="1200" dirty="0">
                <a:solidFill>
                  <a:schemeClr val="bg1"/>
                </a:solidFill>
              </a:rPr>
              <a:t>certain voltages </a:t>
            </a:r>
            <a:r>
              <a:rPr lang="en-US" sz="1100" kern="1200" dirty="0">
                <a:solidFill>
                  <a:schemeClr val="bg1"/>
                </a:solidFill>
              </a:rPr>
              <a:t>and can be </a:t>
            </a:r>
            <a:r>
              <a:rPr lang="en-US" sz="1100" b="1" kern="1200" dirty="0">
                <a:solidFill>
                  <a:schemeClr val="bg1"/>
                </a:solidFill>
              </a:rPr>
              <a:t>damaged</a:t>
            </a:r>
            <a:r>
              <a:rPr lang="en-US" sz="1100" kern="1200" dirty="0">
                <a:solidFill>
                  <a:schemeClr val="bg1"/>
                </a:solidFill>
              </a:rPr>
              <a:t> if the voltage is applied to heavily or if it is dropped quickly </a:t>
            </a:r>
            <a:r>
              <a:rPr lang="en-US" sz="1100" b="0" kern="1200" dirty="0">
                <a:solidFill>
                  <a:schemeClr val="bg1"/>
                </a:solidFill>
              </a:rPr>
              <a:t>to</a:t>
            </a:r>
            <a:r>
              <a:rPr lang="en-US" sz="1100" b="1" kern="1200" dirty="0">
                <a:solidFill>
                  <a:schemeClr val="bg1"/>
                </a:solidFill>
              </a:rPr>
              <a:t> slow the motor down</a:t>
            </a:r>
            <a:r>
              <a:rPr lang="en-US" sz="1100" kern="1200" dirty="0">
                <a:solidFill>
                  <a:schemeClr val="bg1"/>
                </a:solidFill>
              </a:rPr>
              <a:t>.</a:t>
            </a:r>
          </a:p>
          <a:p>
            <a:pPr lvl="0">
              <a:buNone/>
            </a:pPr>
            <a:r>
              <a:rPr lang="en-US" sz="1100" kern="1200" dirty="0">
                <a:solidFill>
                  <a:schemeClr val="bg1"/>
                </a:solidFill>
              </a:rPr>
              <a:t>The </a:t>
            </a:r>
            <a:r>
              <a:rPr lang="en-US" sz="1100" b="1" kern="1200" dirty="0">
                <a:solidFill>
                  <a:schemeClr val="bg1"/>
                </a:solidFill>
              </a:rPr>
              <a:t>longer the pulses </a:t>
            </a:r>
            <a:r>
              <a:rPr lang="en-US" sz="1100" kern="1200" dirty="0">
                <a:solidFill>
                  <a:schemeClr val="bg1"/>
                </a:solidFill>
              </a:rPr>
              <a:t>the </a:t>
            </a:r>
            <a:r>
              <a:rPr lang="en-US" sz="1100" b="1" kern="1200" dirty="0">
                <a:solidFill>
                  <a:schemeClr val="bg1"/>
                </a:solidFill>
              </a:rPr>
              <a:t>faster</a:t>
            </a:r>
            <a:r>
              <a:rPr lang="en-US" sz="1100" kern="1200" dirty="0">
                <a:solidFill>
                  <a:schemeClr val="bg1"/>
                </a:solidFill>
              </a:rPr>
              <a:t> the wheel will turn, the </a:t>
            </a:r>
            <a:r>
              <a:rPr lang="en-US" sz="1100" b="1" kern="1200" dirty="0">
                <a:solidFill>
                  <a:schemeClr val="bg1"/>
                </a:solidFill>
              </a:rPr>
              <a:t>shorter the pulses</a:t>
            </a:r>
            <a:r>
              <a:rPr lang="en-US" sz="1100" kern="1200" dirty="0">
                <a:solidFill>
                  <a:schemeClr val="bg1"/>
                </a:solidFill>
              </a:rPr>
              <a:t>, the</a:t>
            </a:r>
            <a:r>
              <a:rPr lang="en-US" sz="1100" b="1" kern="1200" dirty="0">
                <a:solidFill>
                  <a:schemeClr val="bg1"/>
                </a:solidFill>
              </a:rPr>
              <a:t> slower </a:t>
            </a:r>
            <a:r>
              <a:rPr lang="en-US" sz="1100" kern="1200" dirty="0">
                <a:solidFill>
                  <a:schemeClr val="bg1"/>
                </a:solidFill>
              </a:rPr>
              <a:t>the water wheel will turn.</a:t>
            </a:r>
            <a:endParaRPr lang="en-US" sz="1100" dirty="0">
              <a:solidFill>
                <a:schemeClr val="bg1"/>
              </a:solidFill>
            </a:endParaRPr>
          </a:p>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US" sz="1100" kern="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lang="en-US" sz="1100" kern="1200" dirty="0">
              <a:solidFill>
                <a:schemeClr val="bg1"/>
              </a:solidFill>
            </a:endParaRPr>
          </a:p>
          <a:p>
            <a:pPr lvl="0" rtl="0">
              <a:spcBef>
                <a:spcPts val="0"/>
              </a:spcBef>
              <a:buNone/>
            </a:pPr>
            <a:endParaRPr lang="en-US" sz="1100" b="0" i="0" u="none" strike="noStrike" kern="1200" dirty="0">
              <a:solidFill>
                <a:schemeClr val="tx1"/>
              </a:solidFill>
              <a:effectLst/>
              <a:latin typeface="+mn-lt"/>
              <a:ea typeface="+mn-ea"/>
              <a:cs typeface="+mn-cs"/>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13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US" sz="1100" kern="1200" dirty="0">
              <a:solidFill>
                <a:schemeClr val="bg1"/>
              </a:solidFill>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lang="en-US" sz="1100" kern="1200" dirty="0">
              <a:solidFill>
                <a:schemeClr val="bg1"/>
              </a:solidFill>
            </a:endParaRPr>
          </a:p>
          <a:p>
            <a:pPr lvl="0" rtl="0">
              <a:spcBef>
                <a:spcPts val="0"/>
              </a:spcBef>
              <a:buNone/>
            </a:pPr>
            <a:endParaRPr lang="en-US" sz="1100" b="0" i="0" u="none" strike="noStrike" kern="1200" dirty="0">
              <a:solidFill>
                <a:schemeClr val="tx1"/>
              </a:solidFill>
              <a:effectLst/>
              <a:latin typeface="+mn-lt"/>
              <a:ea typeface="+mn-ea"/>
              <a:cs typeface="+mn-cs"/>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71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rPr>
              <a:t>https://www.doityourself.com/stry/how-a-gear-motor-works </a:t>
            </a:r>
          </a:p>
          <a:p>
            <a:pPr lvl="0" rtl="0">
              <a:spcBef>
                <a:spcPts val="0"/>
              </a:spcBef>
              <a:buNone/>
            </a:pPr>
            <a:r>
              <a:rPr lang="en-US" sz="1100" kern="1200" dirty="0">
                <a:solidFill>
                  <a:schemeClr val="bg1"/>
                </a:solidFill>
              </a:rPr>
              <a:t>*A </a:t>
            </a:r>
            <a:r>
              <a:rPr lang="en-US" sz="1100" b="1" kern="1200" dirty="0">
                <a:solidFill>
                  <a:schemeClr val="bg1"/>
                </a:solidFill>
              </a:rPr>
              <a:t>gear motor</a:t>
            </a:r>
            <a:r>
              <a:rPr lang="en-US" sz="1100" kern="1200" dirty="0">
                <a:solidFill>
                  <a:schemeClr val="bg1"/>
                </a:solidFill>
              </a:rPr>
              <a:t> is a specific type of electrical motor that is designed to produce high torque while maintaining a low horsepower, or low speed, motor output.</a:t>
            </a:r>
            <a:endParaRPr lang="en-US" sz="11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kern="1200" dirty="0">
                <a:solidFill>
                  <a:schemeClr val="bg1"/>
                </a:solidFill>
              </a:rPr>
              <a:t>They are primarily used to reduce speed in a series of gears, which in turn creates more torque.</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kern="1200" dirty="0">
                <a:solidFill>
                  <a:schemeClr val="bg1"/>
                </a:solidFill>
              </a:rPr>
              <a:t>*</a:t>
            </a:r>
            <a:r>
              <a:rPr lang="en-US" sz="1100" b="0" i="0" kern="1200" dirty="0">
                <a:solidFill>
                  <a:schemeClr val="tx1"/>
                </a:solidFill>
                <a:effectLst/>
                <a:latin typeface="+mn-lt"/>
                <a:ea typeface="+mn-ea"/>
                <a:cs typeface="+mn-cs"/>
              </a:rPr>
              <a:t>A DC motor is </a:t>
            </a:r>
            <a:r>
              <a:rPr lang="en-US" sz="1100" b="1" i="0" kern="1200" dirty="0">
                <a:solidFill>
                  <a:schemeClr val="tx1"/>
                </a:solidFill>
                <a:effectLst/>
                <a:latin typeface="+mn-lt"/>
                <a:ea typeface="+mn-ea"/>
                <a:cs typeface="+mn-cs"/>
              </a:rPr>
              <a:t>not</a:t>
            </a:r>
            <a:r>
              <a:rPr lang="en-US" sz="1100" b="0" i="0" kern="1200" dirty="0">
                <a:solidFill>
                  <a:schemeClr val="tx1"/>
                </a:solidFill>
                <a:effectLst/>
                <a:latin typeface="+mn-lt"/>
                <a:ea typeface="+mn-ea"/>
                <a:cs typeface="+mn-cs"/>
              </a:rPr>
              <a:t> the same as a "gear motor" - a "gear motor" may be an AC or DC motor coupled with a gearbox. A gear motor adds mechanical gears to alter the speed/torque of the motor for an application. Usually such an addition is to reduce speed and increase torque.</a:t>
            </a:r>
            <a:endParaRPr lang="en-US" sz="1100" kern="1200" dirty="0">
              <a:solidFill>
                <a:schemeClr val="bg1"/>
              </a:solidFill>
            </a:endParaRPr>
          </a:p>
          <a:p>
            <a:pPr lvl="0" rtl="0">
              <a:spcBef>
                <a:spcPts val="0"/>
              </a:spcBef>
              <a:buNone/>
            </a:pPr>
            <a:endParaRPr lang="en-US" sz="1100" b="0" i="0" u="none" strike="noStrike" kern="1200" dirty="0">
              <a:solidFill>
                <a:schemeClr val="tx1"/>
              </a:solidFill>
              <a:effectLst/>
              <a:latin typeface="+mn-lt"/>
              <a:ea typeface="+mn-ea"/>
              <a:cs typeface="+mn-cs"/>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17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596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65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913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64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45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0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09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14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Main Website - </a:t>
            </a:r>
            <a:r>
              <a:rPr lang="en-US" dirty="0"/>
              <a:t>https://www.arduino.cc/ </a:t>
            </a:r>
          </a:p>
          <a:p>
            <a:pPr lvl="0" rtl="0">
              <a:spcBef>
                <a:spcPts val="0"/>
              </a:spcBef>
              <a:buNone/>
            </a:pPr>
            <a:r>
              <a:rPr lang="en-US" b="1" dirty="0"/>
              <a:t>Introduction to Arduino - </a:t>
            </a:r>
            <a:r>
              <a:rPr lang="en-US" dirty="0"/>
              <a:t>https://www.arduino.cc/en/Guide/Introduction</a:t>
            </a:r>
          </a:p>
          <a:p>
            <a:pPr lvl="0" rtl="0">
              <a:spcBef>
                <a:spcPts val="0"/>
              </a:spcBef>
              <a:buNone/>
            </a:pPr>
            <a:r>
              <a:rPr lang="en-US" b="1" dirty="0"/>
              <a:t>Arduino vs Raspberry PI - </a:t>
            </a:r>
            <a:r>
              <a:rPr lang="en-US" dirty="0"/>
              <a:t>https://makezine.com/2015/12/04/admittedly-simplistic-guide-raspberry-pi-vs-arduino/ ; https://circuitdigest.com/article/arduino-vs-raspberryp-pi-difference-between-the-two</a:t>
            </a:r>
          </a:p>
          <a:p>
            <a:pPr lvl="0" rtl="0">
              <a:spcBef>
                <a:spcPts val="0"/>
              </a:spcBef>
              <a:buNone/>
            </a:pPr>
            <a:r>
              <a:rPr lang="en-US" b="1" dirty="0"/>
              <a:t>Arduino IDE - </a:t>
            </a:r>
            <a:r>
              <a:rPr lang="en-US" dirty="0"/>
              <a:t>https://www.arduino.cc/en/Main/Software ; https://www.arduino.cc/en/Guide/Environment</a:t>
            </a:r>
          </a:p>
          <a:p>
            <a:pPr lvl="0" rtl="0">
              <a:spcBef>
                <a:spcPts val="0"/>
              </a:spcBef>
              <a:buNone/>
            </a:pPr>
            <a:r>
              <a:rPr lang="en-US" b="1" dirty="0"/>
              <a:t>Arduino compare - </a:t>
            </a:r>
            <a:r>
              <a:rPr lang="en-US" b="0" dirty="0"/>
              <a:t>https://learn.sparkfun.com/tutorials/arduino-comparison-guide</a:t>
            </a:r>
          </a:p>
          <a:p>
            <a:pPr lvl="0" rtl="0">
              <a:spcBef>
                <a:spcPts val="0"/>
              </a:spcBef>
              <a:buNone/>
            </a:pPr>
            <a:endParaRPr lang="en-US" dirty="0"/>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49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Arduino UNO- </a:t>
            </a:r>
            <a:r>
              <a:rPr lang="en-US" dirty="0"/>
              <a:t>https://www.arduino.cc/en/Main/ArduinoBoardUno/ ; http://forefront.io/a/beginners-guide-to-arduino/</a:t>
            </a: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63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Arduino Shields - </a:t>
            </a:r>
            <a:r>
              <a:rPr lang="en-US" b="0" dirty="0"/>
              <a:t>https://randomnerdtutorials.com/25-arduino-shields/ ; https://randomnerdtutorials.com/25-arduino-shields/</a:t>
            </a:r>
          </a:p>
          <a:p>
            <a:pPr lvl="0" rtl="0">
              <a:spcBef>
                <a:spcPts val="0"/>
              </a:spcBef>
              <a:buNone/>
            </a:pPr>
            <a:r>
              <a:rPr lang="en-US" b="1" dirty="0" err="1"/>
              <a:t>Sparkfun</a:t>
            </a:r>
            <a:r>
              <a:rPr lang="en-US" b="1" dirty="0"/>
              <a:t> Shields - </a:t>
            </a:r>
            <a:r>
              <a:rPr lang="en-US" b="0" dirty="0"/>
              <a:t>https://www.sparkfun.com/categories/240?page=all</a:t>
            </a:r>
          </a:p>
          <a:p>
            <a:pPr lvl="0" rtl="0">
              <a:spcBef>
                <a:spcPts val="0"/>
              </a:spcBef>
              <a:buNone/>
            </a:pPr>
            <a:r>
              <a:rPr lang="en-US" b="1" dirty="0" err="1"/>
              <a:t>Adafruit</a:t>
            </a:r>
            <a:r>
              <a:rPr lang="en-US" b="1" dirty="0"/>
              <a:t> Shields - </a:t>
            </a:r>
            <a:r>
              <a:rPr lang="en-US" b="0" dirty="0"/>
              <a:t>https://www.adafruit.com/category/21</a:t>
            </a:r>
          </a:p>
          <a:p>
            <a:pPr lvl="0" rtl="0">
              <a:spcBef>
                <a:spcPts val="0"/>
              </a:spcBef>
              <a:buNone/>
            </a:pPr>
            <a:r>
              <a:rPr lang="en-US" b="1" dirty="0"/>
              <a:t>Tutorials - </a:t>
            </a:r>
            <a:r>
              <a:rPr lang="en-US" b="0" dirty="0"/>
              <a:t>https://learn.sparkfun.com/tutorials/arduino-shields</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5665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key function of an</a:t>
            </a:r>
            <a:r>
              <a:rPr lang="en-US" sz="1100" b="1" i="0" kern="1200" dirty="0">
                <a:solidFill>
                  <a:schemeClr val="tx1"/>
                </a:solidFill>
                <a:effectLst/>
                <a:latin typeface="+mn-lt"/>
                <a:ea typeface="+mn-ea"/>
                <a:cs typeface="+mn-cs"/>
              </a:rPr>
              <a:t> ideal diode </a:t>
            </a:r>
            <a:r>
              <a:rPr lang="en-US" sz="1100" b="0" i="0" kern="1200" dirty="0">
                <a:solidFill>
                  <a:schemeClr val="tx1"/>
                </a:solidFill>
                <a:effectLst/>
                <a:latin typeface="+mn-lt"/>
                <a:ea typeface="+mn-ea"/>
                <a:cs typeface="+mn-cs"/>
              </a:rPr>
              <a:t>is to control the </a:t>
            </a:r>
            <a:r>
              <a:rPr lang="en-US" sz="1100" b="0" i="1" kern="1200" dirty="0">
                <a:solidFill>
                  <a:schemeClr val="tx1"/>
                </a:solidFill>
                <a:effectLst/>
                <a:latin typeface="+mn-lt"/>
                <a:ea typeface="+mn-ea"/>
                <a:cs typeface="+mn-cs"/>
              </a:rPr>
              <a:t>direction</a:t>
            </a:r>
            <a:r>
              <a:rPr lang="en-US" sz="1100" b="0" i="0" kern="1200" dirty="0">
                <a:solidFill>
                  <a:schemeClr val="tx1"/>
                </a:solidFill>
                <a:effectLst/>
                <a:latin typeface="+mn-lt"/>
                <a:ea typeface="+mn-ea"/>
                <a:cs typeface="+mn-cs"/>
              </a:rPr>
              <a:t> of current-flow. Current passing through a diode can only go in </a:t>
            </a:r>
          </a:p>
          <a:p>
            <a:pPr lvl="0" rtl="0">
              <a:spcBef>
                <a:spcPts val="0"/>
              </a:spcBef>
              <a:buNone/>
            </a:pPr>
            <a:r>
              <a:rPr lang="en-US" sz="1100" b="0" i="0" kern="1200" dirty="0">
                <a:solidFill>
                  <a:schemeClr val="tx1"/>
                </a:solidFill>
                <a:effectLst/>
                <a:latin typeface="+mn-lt"/>
                <a:ea typeface="+mn-ea"/>
                <a:cs typeface="+mn-cs"/>
              </a:rPr>
              <a:t>one direction, called the forward direction.</a:t>
            </a:r>
          </a:p>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https://learn.sparkfun.com/tutorials/light-emitting-diodes-leds </a:t>
            </a:r>
          </a:p>
          <a:p>
            <a:pPr lvl="0" rtl="0">
              <a:spcBef>
                <a:spcPts val="0"/>
              </a:spcBef>
              <a:buNone/>
            </a:pPr>
            <a:r>
              <a:rPr lang="en-US" b="0" dirty="0"/>
              <a:t>http://whatis.techtarget.com/definition/light-emitting-diode-LED</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38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http://www.futureelectronics.com/en/passives/buzzers.aspx</a:t>
            </a:r>
          </a:p>
          <a:p>
            <a:pPr lvl="0" rtl="0">
              <a:spcBef>
                <a:spcPts val="0"/>
              </a:spcBef>
              <a:buNone/>
            </a:pPr>
            <a:r>
              <a:rPr lang="en-US" b="1" dirty="0"/>
              <a:t>Tutorial </a:t>
            </a:r>
            <a:r>
              <a:rPr lang="en-US" b="0" dirty="0"/>
              <a:t>- http://www.instructables.com/id/How-to-use-a-Buzzer-Arduino-Tutorial/</a:t>
            </a:r>
          </a:p>
          <a:p>
            <a:pPr lvl="0" rtl="0">
              <a:spcBef>
                <a:spcPts val="0"/>
              </a:spcBef>
              <a:buNone/>
            </a:pPr>
            <a:r>
              <a:rPr lang="en-US" dirty="0"/>
              <a:t>*</a:t>
            </a:r>
            <a:r>
              <a:rPr lang="en-US" b="1" dirty="0"/>
              <a:t>Piezo electricity - </a:t>
            </a:r>
            <a:r>
              <a:rPr lang="en-US" sz="1100" b="0" i="0" kern="1200" dirty="0">
                <a:solidFill>
                  <a:schemeClr val="tx1"/>
                </a:solidFill>
                <a:effectLst/>
                <a:latin typeface="+mn-lt"/>
                <a:ea typeface="+mn-ea"/>
                <a:cs typeface="+mn-cs"/>
              </a:rPr>
              <a:t>phenomena of generating electricity when mechanical pressure is applied to certain materials and the vice versa is also true. Such materials are called piezo electric materials. Piezo electric materials are either naturally available or manmade. </a:t>
            </a:r>
          </a:p>
          <a:p>
            <a:pPr lvl="0" rtl="0">
              <a:spcBef>
                <a:spcPts val="0"/>
              </a:spcBef>
              <a:buNone/>
            </a:pP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Piezoceramic disks - </a:t>
            </a:r>
            <a:r>
              <a:rPr lang="en-US" sz="1100" b="0" i="0" kern="1200" dirty="0">
                <a:solidFill>
                  <a:schemeClr val="tx1"/>
                </a:solidFill>
                <a:effectLst/>
                <a:latin typeface="+mn-lt"/>
                <a:ea typeface="+mn-ea"/>
                <a:cs typeface="+mn-cs"/>
              </a:rPr>
              <a:t>Piezoceramic is class of manmade material, which poses piezo electric effect and is widely used to make disc, the heart of piezo buzzer. When subjected to an alternating electric field they stretch or compress, in accordance with the frequency of the signal thereby producing sound.</a:t>
            </a:r>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43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http://www.fecegypt.com/uploads/dataSheet/1480849570_hc06.pdf</a:t>
            </a:r>
          </a:p>
          <a:p>
            <a:pPr lvl="0" rtl="0">
              <a:spcBef>
                <a:spcPts val="0"/>
              </a:spcBef>
              <a:buNone/>
            </a:pPr>
            <a:r>
              <a:rPr lang="en-US" b="1" dirty="0"/>
              <a:t>Tutorial - </a:t>
            </a:r>
            <a:r>
              <a:rPr lang="en-US" b="0" dirty="0"/>
              <a:t>http://www.instructables.com/id/Add-bluetooth-to-your-Arduino-project-ArduinoHC-06/</a:t>
            </a:r>
          </a:p>
          <a:p>
            <a:pPr lvl="0" rtl="0">
              <a:spcBef>
                <a:spcPts val="0"/>
              </a:spcBef>
              <a:buNone/>
            </a:pPr>
            <a:r>
              <a:rPr lang="en-US" b="0" dirty="0"/>
              <a:t>*</a:t>
            </a:r>
            <a:r>
              <a:rPr lang="en-US" b="1" dirty="0"/>
              <a:t>AT mode </a:t>
            </a:r>
            <a:r>
              <a:rPr lang="en-US" b="0" dirty="0"/>
              <a:t>can be activated to change the default settings of the Bluetooth module</a:t>
            </a:r>
          </a:p>
          <a:p>
            <a:pPr lvl="0" rtl="0">
              <a:spcBef>
                <a:spcPts val="0"/>
              </a:spcBef>
              <a:buNone/>
            </a:pPr>
            <a:endParaRPr lang="en-US"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33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ai2.appinventor.mit.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jp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3.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59672" y="1221600"/>
            <a:ext cx="7772400" cy="11025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Speech recognition with Arduino</a:t>
            </a:r>
            <a:endParaRPr lang="en" dirty="0">
              <a:solidFill>
                <a:srgbClr val="FFFFFF"/>
              </a:solidFill>
            </a:endParaRPr>
          </a:p>
        </p:txBody>
      </p:sp>
      <p:sp>
        <p:nvSpPr>
          <p:cNvPr id="130" name="Shape 130"/>
          <p:cNvSpPr txBox="1">
            <a:spLocks noGrp="1"/>
          </p:cNvSpPr>
          <p:nvPr>
            <p:ph type="subTitle" idx="1"/>
          </p:nvPr>
        </p:nvSpPr>
        <p:spPr>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 The Assembly Team</a:t>
            </a: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L298N Motor Driver</a:t>
            </a:r>
            <a:endParaRPr lang="en" dirty="0">
              <a:solidFill>
                <a:schemeClr val="bg1"/>
              </a:solidFill>
            </a:endParaRPr>
          </a:p>
        </p:txBody>
      </p:sp>
      <p:sp>
        <p:nvSpPr>
          <p:cNvPr id="6" name="TextBox 5">
            <a:extLst>
              <a:ext uri="{FF2B5EF4-FFF2-40B4-BE49-F238E27FC236}">
                <a16:creationId xmlns:a16="http://schemas.microsoft.com/office/drawing/2014/main" id="{053DDC62-3D19-4441-9609-AE7317C7576D}"/>
              </a:ext>
            </a:extLst>
          </p:cNvPr>
          <p:cNvSpPr txBox="1"/>
          <p:nvPr/>
        </p:nvSpPr>
        <p:spPr>
          <a:xfrm>
            <a:off x="312427" y="1316200"/>
            <a:ext cx="5008279" cy="30777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1600" kern="1200" dirty="0">
                <a:solidFill>
                  <a:schemeClr val="bg1"/>
                </a:solidFill>
              </a:rPr>
              <a:t>L298N Dual H-Bridge Motor Controller module</a:t>
            </a:r>
          </a:p>
          <a:p>
            <a:pPr marL="285750" indent="-285750">
              <a:lnSpc>
                <a:spcPct val="150000"/>
              </a:lnSpc>
              <a:buFont typeface="Arial" panose="020B0604020202020204" pitchFamily="34" charset="0"/>
              <a:buChar char="•"/>
            </a:pPr>
            <a:r>
              <a:rPr lang="en-US" sz="1600" kern="1200" dirty="0">
                <a:solidFill>
                  <a:schemeClr val="bg1"/>
                </a:solidFill>
              </a:rPr>
              <a:t>H-Bridge's are typically used in controlling motors speed and direction</a:t>
            </a:r>
          </a:p>
          <a:p>
            <a:pPr marL="285750" indent="-285750">
              <a:lnSpc>
                <a:spcPct val="150000"/>
              </a:lnSpc>
              <a:buFont typeface="Arial" panose="020B0604020202020204" pitchFamily="34" charset="0"/>
              <a:buChar char="•"/>
            </a:pPr>
            <a:r>
              <a:rPr lang="en-US" sz="1600" kern="1200" dirty="0">
                <a:solidFill>
                  <a:schemeClr val="bg1"/>
                </a:solidFill>
              </a:rPr>
              <a:t>An H-Bridge is a circuit that can drive a current in either polarity and be controlled by Pulse Width Modulation (PWM)</a:t>
            </a:r>
          </a:p>
          <a:p>
            <a:pPr marL="285750" indent="-285750">
              <a:lnSpc>
                <a:spcPct val="150000"/>
              </a:lnSpc>
              <a:buFont typeface="Arial" panose="020B0604020202020204" pitchFamily="34" charset="0"/>
              <a:buChar char="•"/>
            </a:pPr>
            <a:r>
              <a:rPr lang="en-US" sz="1600" kern="1200" dirty="0">
                <a:solidFill>
                  <a:schemeClr val="bg1"/>
                </a:solidFill>
              </a:rPr>
              <a:t>Why use a motor drive ?</a:t>
            </a:r>
          </a:p>
          <a:p>
            <a:pPr lvl="0"/>
            <a:endParaRPr lang="en-US" sz="1200"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3" name="Picture 2" descr="A circuit board&#10;&#10;Description generated with very high confidence">
            <a:extLst>
              <a:ext uri="{FF2B5EF4-FFF2-40B4-BE49-F238E27FC236}">
                <a16:creationId xmlns:a16="http://schemas.microsoft.com/office/drawing/2014/main" id="{643F03CC-F3A3-49C9-AFB4-5AD141CCD3FB}"/>
              </a:ext>
            </a:extLst>
          </p:cNvPr>
          <p:cNvPicPr>
            <a:picLocks noChangeAspect="1"/>
          </p:cNvPicPr>
          <p:nvPr/>
        </p:nvPicPr>
        <p:blipFill>
          <a:blip r:embed="rId4"/>
          <a:stretch>
            <a:fillRect/>
          </a:stretch>
        </p:blipFill>
        <p:spPr>
          <a:xfrm>
            <a:off x="5320706" y="1204748"/>
            <a:ext cx="3533587" cy="2863183"/>
          </a:xfrm>
          <a:prstGeom prst="rect">
            <a:avLst/>
          </a:prstGeom>
        </p:spPr>
      </p:pic>
    </p:spTree>
    <p:extLst>
      <p:ext uri="{BB962C8B-B14F-4D97-AF65-F5344CB8AC3E}">
        <p14:creationId xmlns:p14="http://schemas.microsoft.com/office/powerpoint/2010/main" val="128034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H-bridge</a:t>
            </a:r>
            <a:endParaRPr lang="en" dirty="0">
              <a:solidFill>
                <a:schemeClr val="bg1"/>
              </a:solidFill>
            </a:endParaRPr>
          </a:p>
        </p:txBody>
      </p:sp>
      <p:pic>
        <p:nvPicPr>
          <p:cNvPr id="2" name="Picture 1">
            <a:extLst>
              <a:ext uri="{FF2B5EF4-FFF2-40B4-BE49-F238E27FC236}">
                <a16:creationId xmlns:a16="http://schemas.microsoft.com/office/drawing/2014/main" id="{8B4E2554-C842-4AF9-810E-62D48BF24B67}"/>
              </a:ext>
            </a:extLst>
          </p:cNvPr>
          <p:cNvPicPr>
            <a:picLocks noChangeAspect="1"/>
          </p:cNvPicPr>
          <p:nvPr/>
        </p:nvPicPr>
        <p:blipFill>
          <a:blip r:embed="rId4"/>
          <a:stretch>
            <a:fillRect/>
          </a:stretch>
        </p:blipFill>
        <p:spPr>
          <a:xfrm>
            <a:off x="2626156" y="932658"/>
            <a:ext cx="3964839" cy="3626071"/>
          </a:xfrm>
          <a:prstGeom prst="rect">
            <a:avLst/>
          </a:prstGeom>
        </p:spPr>
      </p:pic>
    </p:spTree>
    <p:extLst>
      <p:ext uri="{BB962C8B-B14F-4D97-AF65-F5344CB8AC3E}">
        <p14:creationId xmlns:p14="http://schemas.microsoft.com/office/powerpoint/2010/main" val="339656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110881"/>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4300" dirty="0">
                <a:solidFill>
                  <a:schemeClr val="bg1"/>
                </a:solidFill>
              </a:rPr>
              <a:t>Pulse Width modulation (PWM)</a:t>
            </a:r>
            <a:endParaRPr lang="en" sz="4300" dirty="0">
              <a:solidFill>
                <a:schemeClr val="bg1"/>
              </a:solidFill>
            </a:endParaRPr>
          </a:p>
        </p:txBody>
      </p:sp>
      <p:pic>
        <p:nvPicPr>
          <p:cNvPr id="2" name="Picture 1">
            <a:extLst>
              <a:ext uri="{FF2B5EF4-FFF2-40B4-BE49-F238E27FC236}">
                <a16:creationId xmlns:a16="http://schemas.microsoft.com/office/drawing/2014/main" id="{61E0C097-129A-4A62-ACC8-F5CBDE9ADABA}"/>
              </a:ext>
            </a:extLst>
          </p:cNvPr>
          <p:cNvPicPr>
            <a:picLocks noChangeAspect="1"/>
          </p:cNvPicPr>
          <p:nvPr/>
        </p:nvPicPr>
        <p:blipFill>
          <a:blip r:embed="rId4"/>
          <a:stretch>
            <a:fillRect/>
          </a:stretch>
        </p:blipFill>
        <p:spPr>
          <a:xfrm>
            <a:off x="1832457" y="906936"/>
            <a:ext cx="5479084" cy="3855259"/>
          </a:xfrm>
          <a:prstGeom prst="rect">
            <a:avLst/>
          </a:prstGeom>
        </p:spPr>
      </p:pic>
    </p:spTree>
    <p:extLst>
      <p:ext uri="{BB962C8B-B14F-4D97-AF65-F5344CB8AC3E}">
        <p14:creationId xmlns:p14="http://schemas.microsoft.com/office/powerpoint/2010/main" val="4100332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110881"/>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4300" dirty="0">
                <a:solidFill>
                  <a:schemeClr val="bg1"/>
                </a:solidFill>
              </a:rPr>
              <a:t>H-bridge with PWM</a:t>
            </a:r>
            <a:endParaRPr lang="en" sz="4300" dirty="0">
              <a:solidFill>
                <a:schemeClr val="bg1"/>
              </a:solidFill>
            </a:endParaRPr>
          </a:p>
        </p:txBody>
      </p:sp>
      <p:pic>
        <p:nvPicPr>
          <p:cNvPr id="3" name="Picture 2">
            <a:extLst>
              <a:ext uri="{FF2B5EF4-FFF2-40B4-BE49-F238E27FC236}">
                <a16:creationId xmlns:a16="http://schemas.microsoft.com/office/drawing/2014/main" id="{88E221E8-F9DB-4E1F-9EB5-8D5D17AC9E52}"/>
              </a:ext>
            </a:extLst>
          </p:cNvPr>
          <p:cNvPicPr>
            <a:picLocks noChangeAspect="1"/>
          </p:cNvPicPr>
          <p:nvPr/>
        </p:nvPicPr>
        <p:blipFill>
          <a:blip r:embed="rId4"/>
          <a:stretch>
            <a:fillRect/>
          </a:stretch>
        </p:blipFill>
        <p:spPr>
          <a:xfrm>
            <a:off x="720700" y="1248309"/>
            <a:ext cx="2552700" cy="2895600"/>
          </a:xfrm>
          <a:prstGeom prst="rect">
            <a:avLst/>
          </a:prstGeom>
        </p:spPr>
      </p:pic>
      <p:pic>
        <p:nvPicPr>
          <p:cNvPr id="5" name="Picture 4">
            <a:extLst>
              <a:ext uri="{FF2B5EF4-FFF2-40B4-BE49-F238E27FC236}">
                <a16:creationId xmlns:a16="http://schemas.microsoft.com/office/drawing/2014/main" id="{C6C07C75-C829-43FA-A3F0-8C1D77D0362E}"/>
              </a:ext>
            </a:extLst>
          </p:cNvPr>
          <p:cNvPicPr>
            <a:picLocks noChangeAspect="1"/>
          </p:cNvPicPr>
          <p:nvPr/>
        </p:nvPicPr>
        <p:blipFill>
          <a:blip r:embed="rId5"/>
          <a:stretch>
            <a:fillRect/>
          </a:stretch>
        </p:blipFill>
        <p:spPr>
          <a:xfrm>
            <a:off x="3609824" y="1324967"/>
            <a:ext cx="5413650" cy="2818942"/>
          </a:xfrm>
          <a:prstGeom prst="rect">
            <a:avLst/>
          </a:prstGeom>
        </p:spPr>
      </p:pic>
    </p:spTree>
    <p:extLst>
      <p:ext uri="{BB962C8B-B14F-4D97-AF65-F5344CB8AC3E}">
        <p14:creationId xmlns:p14="http://schemas.microsoft.com/office/powerpoint/2010/main" val="26026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Geared DC motor</a:t>
            </a:r>
            <a:endParaRPr lang="en" dirty="0">
              <a:solidFill>
                <a:schemeClr val="bg1"/>
              </a:solidFill>
            </a:endParaRPr>
          </a:p>
        </p:txBody>
      </p:sp>
      <p:sp>
        <p:nvSpPr>
          <p:cNvPr id="6" name="TextBox 5">
            <a:extLst>
              <a:ext uri="{FF2B5EF4-FFF2-40B4-BE49-F238E27FC236}">
                <a16:creationId xmlns:a16="http://schemas.microsoft.com/office/drawing/2014/main" id="{053DDC62-3D19-4441-9609-AE7317C7576D}"/>
              </a:ext>
            </a:extLst>
          </p:cNvPr>
          <p:cNvSpPr txBox="1"/>
          <p:nvPr/>
        </p:nvSpPr>
        <p:spPr>
          <a:xfrm>
            <a:off x="457199" y="1337936"/>
            <a:ext cx="5008279" cy="1938992"/>
          </a:xfrm>
          <a:prstGeom prst="rect">
            <a:avLst/>
          </a:prstGeom>
          <a:noFill/>
        </p:spPr>
        <p:txBody>
          <a:bodyPr wrap="square" rtlCol="0">
            <a:spAutoFit/>
          </a:bodyPr>
          <a:lstStyle/>
          <a:p>
            <a:pPr marL="285750" indent="-285750" fontAlgn="t">
              <a:lnSpc>
                <a:spcPct val="150000"/>
              </a:lnSpc>
              <a:buFont typeface="Arial" panose="020B0604020202020204" pitchFamily="34" charset="0"/>
              <a:buChar char="•"/>
            </a:pPr>
            <a:r>
              <a:rPr lang="en-US" sz="1600" kern="1200" dirty="0">
                <a:solidFill>
                  <a:schemeClr val="bg1"/>
                </a:solidFill>
              </a:rPr>
              <a:t>What is a gear motor?</a:t>
            </a:r>
          </a:p>
          <a:p>
            <a:pPr marL="285750" indent="-285750" fontAlgn="t">
              <a:lnSpc>
                <a:spcPct val="150000"/>
              </a:lnSpc>
              <a:buFont typeface="Arial" panose="020B0604020202020204" pitchFamily="34" charset="0"/>
              <a:buChar char="•"/>
            </a:pPr>
            <a:r>
              <a:rPr lang="en-US" sz="1600" kern="1200" dirty="0">
                <a:solidFill>
                  <a:schemeClr val="bg1"/>
                </a:solidFill>
              </a:rPr>
              <a:t>How do the gears work ?</a:t>
            </a:r>
          </a:p>
          <a:p>
            <a:pPr marL="285750" indent="-285750" fontAlgn="t">
              <a:lnSpc>
                <a:spcPct val="150000"/>
              </a:lnSpc>
              <a:buFont typeface="Arial" panose="020B0604020202020204" pitchFamily="34" charset="0"/>
              <a:buChar char="•"/>
            </a:pPr>
            <a:r>
              <a:rPr lang="en-US" sz="1600" kern="1200" dirty="0">
                <a:solidFill>
                  <a:schemeClr val="bg1"/>
                </a:solidFill>
              </a:rPr>
              <a:t>Applications - can openers, garage door openers and washing machine </a:t>
            </a:r>
          </a:p>
          <a:p>
            <a:pPr marL="285750" indent="-285750" fontAlgn="t">
              <a:lnSpc>
                <a:spcPct val="150000"/>
              </a:lnSpc>
              <a:buFont typeface="Arial" panose="020B0604020202020204" pitchFamily="34" charset="0"/>
              <a:buChar char="•"/>
            </a:pPr>
            <a:r>
              <a:rPr lang="en-US" sz="1600" kern="1200" dirty="0">
                <a:solidFill>
                  <a:schemeClr val="bg1"/>
                </a:solidFill>
              </a:rPr>
              <a:t>How is it different from a normal dc motor?</a:t>
            </a:r>
          </a:p>
        </p:txBody>
      </p:sp>
      <p:pic>
        <p:nvPicPr>
          <p:cNvPr id="7170" name="Picture 2" descr="Image result for geared dc motor">
            <a:extLst>
              <a:ext uri="{FF2B5EF4-FFF2-40B4-BE49-F238E27FC236}">
                <a16:creationId xmlns:a16="http://schemas.microsoft.com/office/drawing/2014/main" id="{EA125E7D-DEFC-4985-B639-8803BF709E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05" t="6208" r="12065" b="10980"/>
          <a:stretch/>
        </p:blipFill>
        <p:spPr bwMode="auto">
          <a:xfrm rot="5400000">
            <a:off x="5809792" y="1319716"/>
            <a:ext cx="2795152" cy="29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27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2" name="AutoShape 2" descr="Related image">
            <a:extLst>
              <a:ext uri="{FF2B5EF4-FFF2-40B4-BE49-F238E27FC236}">
                <a16:creationId xmlns:a16="http://schemas.microsoft.com/office/drawing/2014/main" id="{1417972A-D731-4B3D-A0F8-E708C8A8C428}"/>
              </a:ext>
            </a:extLst>
          </p:cNvPr>
          <p:cNvSpPr>
            <a:spLocks noChangeAspect="1" noChangeArrowheads="1"/>
          </p:cNvSpPr>
          <p:nvPr/>
        </p:nvSpPr>
        <p:spPr bwMode="auto">
          <a:xfrm>
            <a:off x="4419599" y="2419349"/>
            <a:ext cx="2379785" cy="23797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hape 144">
            <a:extLst>
              <a:ext uri="{FF2B5EF4-FFF2-40B4-BE49-F238E27FC236}">
                <a16:creationId xmlns:a16="http://schemas.microsoft.com/office/drawing/2014/main" id="{10DFD969-97AE-41AC-B756-26BA759AA2A2}"/>
              </a:ext>
            </a:extLst>
          </p:cNvPr>
          <p:cNvSpPr txBox="1">
            <a:spLocks/>
          </p:cNvSpPr>
          <p:nvPr/>
        </p:nvSpPr>
        <p:spPr>
          <a:xfrm>
            <a:off x="0" y="2200518"/>
            <a:ext cx="3571630" cy="1081944"/>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4800" b="1" dirty="0">
                <a:solidFill>
                  <a:schemeClr val="tx1"/>
                </a:solidFill>
              </a:rPr>
              <a:t>Let’s Begin</a:t>
            </a:r>
            <a:endParaRPr lang="en" sz="4800" b="1" dirty="0">
              <a:solidFill>
                <a:schemeClr val="tx1"/>
              </a:solidFill>
            </a:endParaRPr>
          </a:p>
        </p:txBody>
      </p:sp>
      <p:pic>
        <p:nvPicPr>
          <p:cNvPr id="5122" name="Picture 2" descr="Image result for voice recognition gif">
            <a:extLst>
              <a:ext uri="{FF2B5EF4-FFF2-40B4-BE49-F238E27FC236}">
                <a16:creationId xmlns:a16="http://schemas.microsoft.com/office/drawing/2014/main" id="{A183FF8D-536E-40BC-8C2F-B5C7133EFD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124" y="0"/>
            <a:ext cx="8975751" cy="45915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22A9B1-6656-4848-AEB7-61B4654843EF}"/>
              </a:ext>
            </a:extLst>
          </p:cNvPr>
          <p:cNvSpPr txBox="1"/>
          <p:nvPr/>
        </p:nvSpPr>
        <p:spPr>
          <a:xfrm>
            <a:off x="2756020" y="2555137"/>
            <a:ext cx="3891711" cy="923330"/>
          </a:xfrm>
          <a:prstGeom prst="rect">
            <a:avLst/>
          </a:prstGeom>
          <a:noFill/>
        </p:spPr>
        <p:txBody>
          <a:bodyPr wrap="square" rtlCol="0">
            <a:spAutoFit/>
          </a:bodyPr>
          <a:lstStyle/>
          <a:p>
            <a:r>
              <a:rPr lang="en-US" sz="5400" b="1" dirty="0">
                <a:solidFill>
                  <a:schemeClr val="bg1"/>
                </a:solidFill>
              </a:rPr>
              <a:t>Let’s Begin</a:t>
            </a:r>
          </a:p>
        </p:txBody>
      </p:sp>
    </p:spTree>
    <p:extLst>
      <p:ext uri="{BB962C8B-B14F-4D97-AF65-F5344CB8AC3E}">
        <p14:creationId xmlns:p14="http://schemas.microsoft.com/office/powerpoint/2010/main" val="91535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3" name="Picture 2" descr="A circuit board&#10;&#10;Description generated with very high confidence">
            <a:extLst>
              <a:ext uri="{FF2B5EF4-FFF2-40B4-BE49-F238E27FC236}">
                <a16:creationId xmlns:a16="http://schemas.microsoft.com/office/drawing/2014/main" id="{FEE3621F-538C-46A0-8924-68BF2842375C}"/>
              </a:ext>
            </a:extLst>
          </p:cNvPr>
          <p:cNvPicPr>
            <a:picLocks noChangeAspect="1"/>
          </p:cNvPicPr>
          <p:nvPr/>
        </p:nvPicPr>
        <p:blipFill>
          <a:blip r:embed="rId4"/>
          <a:stretch>
            <a:fillRect/>
          </a:stretch>
        </p:blipFill>
        <p:spPr>
          <a:xfrm>
            <a:off x="0" y="1112898"/>
            <a:ext cx="9144000" cy="3188440"/>
          </a:xfrm>
          <a:prstGeom prst="rect">
            <a:avLst/>
          </a:prstGeom>
        </p:spPr>
      </p:pic>
    </p:spTree>
    <p:extLst>
      <p:ext uri="{BB962C8B-B14F-4D97-AF65-F5344CB8AC3E}">
        <p14:creationId xmlns:p14="http://schemas.microsoft.com/office/powerpoint/2010/main" val="311759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200" y="-107124"/>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The Circuit Diagram</a:t>
            </a:r>
            <a:endParaRPr lang="en" dirty="0">
              <a:solidFill>
                <a:schemeClr val="bg1"/>
              </a:solidFill>
            </a:endParaRPr>
          </a:p>
        </p:txBody>
      </p:sp>
      <p:pic>
        <p:nvPicPr>
          <p:cNvPr id="3" name="Picture 2" descr="A circuit board&#10;&#10;Description generated with high confidence">
            <a:extLst>
              <a:ext uri="{FF2B5EF4-FFF2-40B4-BE49-F238E27FC236}">
                <a16:creationId xmlns:a16="http://schemas.microsoft.com/office/drawing/2014/main" id="{45A53550-5222-4821-96FC-DA0B8C2E3919}"/>
              </a:ext>
            </a:extLst>
          </p:cNvPr>
          <p:cNvPicPr>
            <a:picLocks noChangeAspect="1"/>
          </p:cNvPicPr>
          <p:nvPr/>
        </p:nvPicPr>
        <p:blipFill>
          <a:blip r:embed="rId4"/>
          <a:stretch>
            <a:fillRect/>
          </a:stretch>
        </p:blipFill>
        <p:spPr>
          <a:xfrm>
            <a:off x="636422" y="591448"/>
            <a:ext cx="8036843" cy="4404834"/>
          </a:xfrm>
          <a:prstGeom prst="rect">
            <a:avLst/>
          </a:prstGeom>
        </p:spPr>
      </p:pic>
    </p:spTree>
    <p:extLst>
      <p:ext uri="{BB962C8B-B14F-4D97-AF65-F5344CB8AC3E}">
        <p14:creationId xmlns:p14="http://schemas.microsoft.com/office/powerpoint/2010/main" val="281716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063379"/>
            <a:ext cx="8869681" cy="15542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rPr>
              <a:t>Download the Arduino IDE</a:t>
            </a:r>
          </a:p>
          <a:p>
            <a:pPr marL="285750" indent="-285750">
              <a:lnSpc>
                <a:spcPct val="150000"/>
              </a:lnSpc>
              <a:buFont typeface="Arial" panose="020B0604020202020204" pitchFamily="34" charset="0"/>
              <a:buChar char="•"/>
            </a:pPr>
            <a:r>
              <a:rPr lang="en-US" sz="1600" dirty="0">
                <a:solidFill>
                  <a:schemeClr val="bg1"/>
                </a:solidFill>
              </a:rPr>
              <a:t>Download the Arduino code, app code (.</a:t>
            </a:r>
            <a:r>
              <a:rPr lang="en-US" sz="1600" dirty="0" err="1">
                <a:solidFill>
                  <a:schemeClr val="bg1"/>
                </a:solidFill>
              </a:rPr>
              <a:t>aia</a:t>
            </a:r>
            <a:r>
              <a:rPr lang="en-US" sz="1600" dirty="0">
                <a:solidFill>
                  <a:schemeClr val="bg1"/>
                </a:solidFill>
              </a:rPr>
              <a:t>) and libraries file from :           </a:t>
            </a:r>
            <a:r>
              <a:rPr lang="en-US" sz="2200" b="1" u="sng" dirty="0">
                <a:solidFill>
                  <a:schemeClr val="tx1"/>
                </a:solidFill>
                <a:highlight>
                  <a:srgbClr val="FFFF00"/>
                </a:highlight>
              </a:rPr>
              <a:t>https://github.com/The-Assembly/Voice_regonition_arduino </a:t>
            </a:r>
            <a:endParaRPr lang="en-US" sz="1600" dirty="0">
              <a:solidFill>
                <a:schemeClr val="bg1"/>
              </a:solidFill>
            </a:endParaRPr>
          </a:p>
          <a:p>
            <a:pPr lvl="0"/>
            <a:endParaRPr lang="en-US" dirty="0">
              <a:solidFill>
                <a:schemeClr val="bg1"/>
              </a:solidFill>
            </a:endParaRPr>
          </a:p>
        </p:txBody>
      </p:sp>
    </p:spTree>
    <p:extLst>
      <p:ext uri="{BB962C8B-B14F-4D97-AF65-F5344CB8AC3E}">
        <p14:creationId xmlns:p14="http://schemas.microsoft.com/office/powerpoint/2010/main" val="263232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a:t>
            </a:r>
            <a:endParaRPr lang="en" dirty="0">
              <a:solidFill>
                <a:schemeClr val="bg1"/>
              </a:solidFill>
            </a:endParaRPr>
          </a:p>
        </p:txBody>
      </p:sp>
      <p:sp>
        <p:nvSpPr>
          <p:cNvPr id="7" name="Shape 138">
            <a:extLst>
              <a:ext uri="{FF2B5EF4-FFF2-40B4-BE49-F238E27FC236}">
                <a16:creationId xmlns:a16="http://schemas.microsoft.com/office/drawing/2014/main" id="{81CF5912-FA8E-4EC6-83BD-5A9A10070761}"/>
              </a:ext>
            </a:extLst>
          </p:cNvPr>
          <p:cNvSpPr txBox="1">
            <a:spLocks noGrp="1"/>
          </p:cNvSpPr>
          <p:nvPr>
            <p:ph type="body" idx="1"/>
          </p:nvPr>
        </p:nvSpPr>
        <p:spPr>
          <a:xfrm>
            <a:off x="457200" y="1108215"/>
            <a:ext cx="8229600" cy="3388932"/>
          </a:xfrm>
          <a:prstGeom prst="rect">
            <a:avLst/>
          </a:prstGeom>
        </p:spPr>
        <p:txBody>
          <a:bodyPr wrap="square" lIns="91425" tIns="91425" rIns="91425" bIns="91425" anchor="t" anchorCtr="0">
            <a:noAutofit/>
          </a:bodyPr>
          <a:lstStyle/>
          <a:p>
            <a:pPr>
              <a:lnSpc>
                <a:spcPct val="150000"/>
              </a:lnSpc>
              <a:buClr>
                <a:schemeClr val="bg1"/>
              </a:buClr>
            </a:pPr>
            <a:r>
              <a:rPr lang="en-US" sz="1600" dirty="0">
                <a:solidFill>
                  <a:schemeClr val="bg1"/>
                </a:solidFill>
              </a:rPr>
              <a:t>Open the MIT app inventor from: </a:t>
            </a:r>
            <a:r>
              <a:rPr lang="en-US" sz="1600" dirty="0">
                <a:solidFill>
                  <a:schemeClr val="bg1"/>
                </a:solidFill>
                <a:hlinkClick r:id="rId4"/>
              </a:rPr>
              <a:t>http://ai2.appinventor.mit.edu</a:t>
            </a:r>
            <a:endParaRPr lang="en-US" sz="1600" dirty="0">
              <a:solidFill>
                <a:schemeClr val="bg1"/>
              </a:solidFill>
            </a:endParaRPr>
          </a:p>
          <a:p>
            <a:pPr>
              <a:lnSpc>
                <a:spcPct val="150000"/>
              </a:lnSpc>
              <a:buClr>
                <a:schemeClr val="bg1"/>
              </a:buClr>
            </a:pPr>
            <a:r>
              <a:rPr lang="en-US" sz="1600" dirty="0">
                <a:solidFill>
                  <a:schemeClr val="bg1"/>
                </a:solidFill>
              </a:rPr>
              <a:t>To access the code, click Projects &gt; Import selected projects from my computer, and select the .</a:t>
            </a:r>
            <a:r>
              <a:rPr lang="en-US" sz="1600" dirty="0" err="1">
                <a:solidFill>
                  <a:schemeClr val="bg1"/>
                </a:solidFill>
              </a:rPr>
              <a:t>aia</a:t>
            </a:r>
            <a:r>
              <a:rPr lang="en-US" sz="1600" dirty="0">
                <a:solidFill>
                  <a:schemeClr val="bg1"/>
                </a:solidFill>
              </a:rPr>
              <a:t> file downloaded</a:t>
            </a:r>
          </a:p>
          <a:p>
            <a:pPr>
              <a:lnSpc>
                <a:spcPct val="150000"/>
              </a:lnSpc>
              <a:buClr>
                <a:schemeClr val="bg1"/>
              </a:buClr>
            </a:pPr>
            <a:r>
              <a:rPr lang="en-US" sz="1600" dirty="0">
                <a:solidFill>
                  <a:schemeClr val="bg1"/>
                </a:solidFill>
              </a:rPr>
              <a:t>To run the app on Android Device, click Build &gt; Provide QR code for .</a:t>
            </a:r>
            <a:r>
              <a:rPr lang="en-US" sz="1600" dirty="0" err="1">
                <a:solidFill>
                  <a:schemeClr val="bg1"/>
                </a:solidFill>
              </a:rPr>
              <a:t>apk</a:t>
            </a:r>
            <a:r>
              <a:rPr lang="en-US" sz="1600" dirty="0">
                <a:solidFill>
                  <a:schemeClr val="bg1"/>
                </a:solidFill>
              </a:rPr>
              <a:t>, and use QR code scanner on device to scan it.</a:t>
            </a:r>
          </a:p>
          <a:p>
            <a:pPr>
              <a:lnSpc>
                <a:spcPct val="150000"/>
              </a:lnSpc>
              <a:buClr>
                <a:schemeClr val="bg1"/>
              </a:buClr>
            </a:pPr>
            <a:r>
              <a:rPr lang="en-US" sz="1600" dirty="0">
                <a:solidFill>
                  <a:schemeClr val="bg1"/>
                </a:solidFill>
              </a:rPr>
              <a:t>Connect to the HC026 Bluetooth with your phone by pressing “Bluetooth” on phone screen.</a:t>
            </a:r>
          </a:p>
        </p:txBody>
      </p:sp>
    </p:spTree>
    <p:extLst>
      <p:ext uri="{BB962C8B-B14F-4D97-AF65-F5344CB8AC3E}">
        <p14:creationId xmlns:p14="http://schemas.microsoft.com/office/powerpoint/2010/main" val="2047029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618638"/>
          </a:xfrm>
          <a:prstGeom prst="rect">
            <a:avLst/>
          </a:prstGeom>
        </p:spPr>
        <p:txBody>
          <a:bodyPr wrap="square" lIns="91425" tIns="91425" rIns="91425" bIns="91425" anchor="ctr" anchorCtr="0">
            <a:noAutofit/>
          </a:bodyPr>
          <a:lstStyle/>
          <a:p>
            <a:pPr lvl="0" rtl="0">
              <a:spcBef>
                <a:spcPts val="0"/>
              </a:spcBef>
              <a:buNone/>
            </a:pPr>
            <a:r>
              <a:rPr lang="en-US" sz="3200" dirty="0">
                <a:solidFill>
                  <a:srgbClr val="FFFFFF"/>
                </a:solidFill>
              </a:rPr>
              <a:t>Introduction</a:t>
            </a:r>
            <a:endParaRPr lang="en" sz="3200" dirty="0">
              <a:solidFill>
                <a:srgbClr val="FFFFFF"/>
              </a:solidFill>
            </a:endParaRPr>
          </a:p>
        </p:txBody>
      </p:sp>
      <p:sp>
        <p:nvSpPr>
          <p:cNvPr id="4" name="Shape 138">
            <a:extLst>
              <a:ext uri="{FF2B5EF4-FFF2-40B4-BE49-F238E27FC236}">
                <a16:creationId xmlns:a16="http://schemas.microsoft.com/office/drawing/2014/main" id="{EED157DD-E44E-4F79-B4BD-7D7434204B02}"/>
              </a:ext>
            </a:extLst>
          </p:cNvPr>
          <p:cNvSpPr txBox="1">
            <a:spLocks noGrp="1"/>
          </p:cNvSpPr>
          <p:nvPr>
            <p:ph type="body" idx="1"/>
          </p:nvPr>
        </p:nvSpPr>
        <p:spPr>
          <a:xfrm>
            <a:off x="346287" y="995326"/>
            <a:ext cx="8229600" cy="3388932"/>
          </a:xfrm>
          <a:prstGeom prst="rect">
            <a:avLst/>
          </a:prstGeom>
        </p:spPr>
        <p:txBody>
          <a:bodyPr wrap="square" lIns="91425" tIns="91425" rIns="91425" bIns="91425" anchor="t" anchorCtr="0">
            <a:noAutofit/>
          </a:bodyPr>
          <a:lstStyle/>
          <a:p>
            <a:pPr marL="114300" indent="0">
              <a:lnSpc>
                <a:spcPct val="150000"/>
              </a:lnSpc>
              <a:spcBef>
                <a:spcPts val="0"/>
              </a:spcBef>
              <a:buClr>
                <a:srgbClr val="FFFFFF"/>
              </a:buClr>
              <a:buNone/>
            </a:pPr>
            <a:r>
              <a:rPr lang="en-US" sz="1600" dirty="0">
                <a:solidFill>
                  <a:schemeClr val="bg1"/>
                </a:solidFill>
              </a:rPr>
              <a:t>What is </a:t>
            </a:r>
            <a:r>
              <a:rPr lang="en-US" sz="1600" b="1" u="sng" dirty="0">
                <a:solidFill>
                  <a:schemeClr val="bg1"/>
                </a:solidFill>
              </a:rPr>
              <a:t>speech recognition</a:t>
            </a:r>
            <a:r>
              <a:rPr lang="en-US" sz="1600" dirty="0">
                <a:solidFill>
                  <a:schemeClr val="bg1"/>
                </a:solidFill>
              </a:rPr>
              <a:t>?</a:t>
            </a:r>
          </a:p>
          <a:p>
            <a:pPr marL="400050" indent="-285750">
              <a:lnSpc>
                <a:spcPct val="150000"/>
              </a:lnSpc>
              <a:spcBef>
                <a:spcPts val="0"/>
              </a:spcBef>
              <a:buClr>
                <a:srgbClr val="FFFFFF"/>
              </a:buClr>
            </a:pPr>
            <a:r>
              <a:rPr lang="en-US" sz="1600" dirty="0">
                <a:solidFill>
                  <a:schemeClr val="bg1"/>
                </a:solidFill>
              </a:rPr>
              <a:t>Speech recognition is the ability of a program or computer to interpret speech and convert it to a format understood by machines.</a:t>
            </a:r>
          </a:p>
          <a:p>
            <a:pPr marL="400050" indent="-285750">
              <a:lnSpc>
                <a:spcPct val="150000"/>
              </a:lnSpc>
              <a:spcBef>
                <a:spcPts val="0"/>
              </a:spcBef>
              <a:buClr>
                <a:srgbClr val="FFFFFF"/>
              </a:buClr>
            </a:pPr>
            <a:r>
              <a:rPr lang="en-US" sz="1600" dirty="0">
                <a:solidFill>
                  <a:schemeClr val="bg1"/>
                </a:solidFill>
              </a:rPr>
              <a:t>Very easy to implement, and makes life more convenient.</a:t>
            </a:r>
          </a:p>
          <a:p>
            <a:pPr marL="400050" indent="-285750">
              <a:lnSpc>
                <a:spcPct val="150000"/>
              </a:lnSpc>
              <a:spcBef>
                <a:spcPts val="0"/>
              </a:spcBef>
              <a:buClr>
                <a:srgbClr val="FFFFFF"/>
              </a:buClr>
            </a:pPr>
            <a:r>
              <a:rPr lang="en-US" sz="1600" dirty="0">
                <a:solidFill>
                  <a:schemeClr val="bg1"/>
                </a:solidFill>
              </a:rPr>
              <a:t>Applications include: </a:t>
            </a:r>
          </a:p>
          <a:p>
            <a:pPr marL="800100" lvl="1" indent="-285750">
              <a:lnSpc>
                <a:spcPct val="150000"/>
              </a:lnSpc>
              <a:spcBef>
                <a:spcPts val="0"/>
              </a:spcBef>
              <a:buClr>
                <a:srgbClr val="FFFFFF"/>
              </a:buClr>
              <a:buFont typeface="Wingdings" panose="05000000000000000000" pitchFamily="2" charset="2"/>
              <a:buChar char="q"/>
            </a:pPr>
            <a:r>
              <a:rPr lang="en-US" sz="1400" dirty="0">
                <a:solidFill>
                  <a:schemeClr val="bg1"/>
                </a:solidFill>
              </a:rPr>
              <a:t>Cortana  </a:t>
            </a:r>
          </a:p>
          <a:p>
            <a:pPr marL="800100" lvl="1" indent="-285750">
              <a:lnSpc>
                <a:spcPct val="150000"/>
              </a:lnSpc>
              <a:spcBef>
                <a:spcPts val="0"/>
              </a:spcBef>
              <a:buClr>
                <a:srgbClr val="FFFFFF"/>
              </a:buClr>
              <a:buFont typeface="Wingdings" panose="05000000000000000000" pitchFamily="2" charset="2"/>
              <a:buChar char="q"/>
            </a:pPr>
            <a:r>
              <a:rPr lang="en-US" sz="1400" dirty="0">
                <a:solidFill>
                  <a:schemeClr val="bg1"/>
                </a:solidFill>
              </a:rPr>
              <a:t>Siri</a:t>
            </a:r>
          </a:p>
          <a:p>
            <a:pPr marL="114300" lvl="0" indent="0">
              <a:lnSpc>
                <a:spcPct val="150000"/>
              </a:lnSpc>
              <a:spcBef>
                <a:spcPts val="0"/>
              </a:spcBef>
              <a:buClr>
                <a:srgbClr val="FFFFFF"/>
              </a:buClr>
              <a:buNone/>
            </a:pPr>
            <a:endParaRPr lang="en-US" sz="1600" dirty="0">
              <a:solidFill>
                <a:schemeClr val="bg1"/>
              </a:solidFill>
            </a:endParaRPr>
          </a:p>
          <a:p>
            <a:pPr marL="114300" lvl="0" indent="0">
              <a:lnSpc>
                <a:spcPct val="150000"/>
              </a:lnSpc>
              <a:spcBef>
                <a:spcPts val="0"/>
              </a:spcBef>
              <a:buClr>
                <a:srgbClr val="FFFFFF"/>
              </a:buClr>
              <a:buNone/>
            </a:pPr>
            <a:endParaRPr lang="en-US" sz="1600" dirty="0">
              <a:solidFill>
                <a:schemeClr val="bg1"/>
              </a:solidFill>
            </a:endParaRPr>
          </a:p>
        </p:txBody>
      </p:sp>
      <p:pic>
        <p:nvPicPr>
          <p:cNvPr id="5" name="Picture 2" descr="Image result for speech recognition gif">
            <a:extLst>
              <a:ext uri="{FF2B5EF4-FFF2-40B4-BE49-F238E27FC236}">
                <a16:creationId xmlns:a16="http://schemas.microsoft.com/office/drawing/2014/main" id="{A7F3DBD8-89B4-4C15-B214-8B6CF8D9F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397" y="1988898"/>
            <a:ext cx="2702316" cy="175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1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5" name="Shape 238">
            <a:extLst>
              <a:ext uri="{FF2B5EF4-FFF2-40B4-BE49-F238E27FC236}">
                <a16:creationId xmlns:a16="http://schemas.microsoft.com/office/drawing/2014/main" id="{5ED2B87D-95CC-457C-B6E4-30C1C947F004}"/>
              </a:ext>
            </a:extLst>
          </p:cNvPr>
          <p:cNvSpPr txBox="1">
            <a:spLocks noGrp="1"/>
          </p:cNvSpPr>
          <p:nvPr>
            <p:ph type="title"/>
          </p:nvPr>
        </p:nvSpPr>
        <p:spPr>
          <a:xfrm>
            <a:off x="1061223"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dirty="0">
                <a:solidFill>
                  <a:srgbClr val="FFFFFF"/>
                </a:solidFill>
              </a:rPr>
              <a:t>THANK YOU</a:t>
            </a:r>
          </a:p>
        </p:txBody>
      </p:sp>
      <p:pic>
        <p:nvPicPr>
          <p:cNvPr id="3" name="Picture 2" descr="A screenshot of a cell phone&#10;&#10;Description generated with high confidence">
            <a:extLst>
              <a:ext uri="{FF2B5EF4-FFF2-40B4-BE49-F238E27FC236}">
                <a16:creationId xmlns:a16="http://schemas.microsoft.com/office/drawing/2014/main" id="{6A3E1171-8111-4E09-B420-DBFEAB288030}"/>
              </a:ext>
            </a:extLst>
          </p:cNvPr>
          <p:cNvPicPr>
            <a:picLocks noChangeAspect="1"/>
          </p:cNvPicPr>
          <p:nvPr/>
        </p:nvPicPr>
        <p:blipFill>
          <a:blip r:embed="rId4"/>
          <a:stretch>
            <a:fillRect/>
          </a:stretch>
        </p:blipFill>
        <p:spPr>
          <a:xfrm>
            <a:off x="0" y="0"/>
            <a:ext cx="9144000" cy="5143500"/>
          </a:xfrm>
          <a:prstGeom prst="rect">
            <a:avLst/>
          </a:prstGeom>
        </p:spPr>
      </p:pic>
      <p:sp>
        <p:nvSpPr>
          <p:cNvPr id="8" name="Shape 238">
            <a:extLst>
              <a:ext uri="{FF2B5EF4-FFF2-40B4-BE49-F238E27FC236}">
                <a16:creationId xmlns:a16="http://schemas.microsoft.com/office/drawing/2014/main" id="{87075B69-225D-460E-B804-22081EE745B1}"/>
              </a:ext>
            </a:extLst>
          </p:cNvPr>
          <p:cNvSpPr txBox="1">
            <a:spLocks/>
          </p:cNvSpPr>
          <p:nvPr/>
        </p:nvSpPr>
        <p:spPr>
          <a:xfrm>
            <a:off x="1312077" y="411958"/>
            <a:ext cx="6770700" cy="8574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pPr marL="1828800" algn="l">
              <a:buSzPct val="25000"/>
            </a:pPr>
            <a:r>
              <a:rPr lang="en" dirty="0">
                <a:solidFill>
                  <a:srgbClr val="FFFFFF"/>
                </a:solidFill>
              </a:rPr>
              <a:t>THANK YOU</a:t>
            </a:r>
          </a:p>
        </p:txBody>
      </p:sp>
    </p:spTree>
    <p:extLst>
      <p:ext uri="{BB962C8B-B14F-4D97-AF65-F5344CB8AC3E}">
        <p14:creationId xmlns:p14="http://schemas.microsoft.com/office/powerpoint/2010/main" val="198074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618638"/>
          </a:xfrm>
          <a:prstGeom prst="rect">
            <a:avLst/>
          </a:prstGeom>
        </p:spPr>
        <p:txBody>
          <a:bodyPr wrap="square" lIns="91425" tIns="91425" rIns="91425" bIns="91425" anchor="ctr" anchorCtr="0">
            <a:noAutofit/>
          </a:bodyPr>
          <a:lstStyle/>
          <a:p>
            <a:pPr lvl="0" rtl="0">
              <a:spcBef>
                <a:spcPts val="0"/>
              </a:spcBef>
              <a:buNone/>
            </a:pPr>
            <a:r>
              <a:rPr lang="en-US" sz="3200" dirty="0">
                <a:solidFill>
                  <a:srgbClr val="FFFFFF"/>
                </a:solidFill>
              </a:rPr>
              <a:t>In today’s workshop</a:t>
            </a:r>
            <a:endParaRPr lang="en" sz="3200" dirty="0">
              <a:solidFill>
                <a:srgbClr val="FFFFFF"/>
              </a:solidFill>
            </a:endParaRPr>
          </a:p>
        </p:txBody>
      </p:sp>
      <p:sp>
        <p:nvSpPr>
          <p:cNvPr id="4" name="Shape 138">
            <a:extLst>
              <a:ext uri="{FF2B5EF4-FFF2-40B4-BE49-F238E27FC236}">
                <a16:creationId xmlns:a16="http://schemas.microsoft.com/office/drawing/2014/main" id="{EED157DD-E44E-4F79-B4BD-7D7434204B02}"/>
              </a:ext>
            </a:extLst>
          </p:cNvPr>
          <p:cNvSpPr txBox="1">
            <a:spLocks noGrp="1"/>
          </p:cNvSpPr>
          <p:nvPr>
            <p:ph type="body" idx="1"/>
          </p:nvPr>
        </p:nvSpPr>
        <p:spPr>
          <a:xfrm>
            <a:off x="457200" y="1108215"/>
            <a:ext cx="8229600" cy="3388932"/>
          </a:xfrm>
          <a:prstGeom prst="rect">
            <a:avLst/>
          </a:prstGeom>
        </p:spPr>
        <p:txBody>
          <a:bodyPr wrap="square" lIns="91425" tIns="91425" rIns="91425" bIns="91425" anchor="t" anchorCtr="0">
            <a:noAutofit/>
          </a:bodyPr>
          <a:lstStyle/>
          <a:p>
            <a:pPr marL="400050" indent="-285750">
              <a:lnSpc>
                <a:spcPct val="150000"/>
              </a:lnSpc>
              <a:spcBef>
                <a:spcPts val="0"/>
              </a:spcBef>
              <a:buClr>
                <a:srgbClr val="FFFFFF"/>
              </a:buClr>
            </a:pPr>
            <a:r>
              <a:rPr lang="en-US" sz="1600" dirty="0">
                <a:solidFill>
                  <a:schemeClr val="bg1"/>
                </a:solidFill>
              </a:rPr>
              <a:t>Use an app designed by MIT app inventor to input voice commands.</a:t>
            </a:r>
          </a:p>
          <a:p>
            <a:pPr marL="400050" indent="-285750">
              <a:lnSpc>
                <a:spcPct val="150000"/>
              </a:lnSpc>
              <a:spcBef>
                <a:spcPts val="0"/>
              </a:spcBef>
              <a:buClr>
                <a:srgbClr val="FFFFFF"/>
              </a:buClr>
            </a:pPr>
            <a:r>
              <a:rPr lang="en-US" sz="1600" dirty="0">
                <a:solidFill>
                  <a:schemeClr val="bg1"/>
                </a:solidFill>
              </a:rPr>
              <a:t>The app inventor has an inbuilt speech recognizer, which converts spoken speech to text.</a:t>
            </a:r>
          </a:p>
          <a:p>
            <a:pPr marL="400050" indent="-285750">
              <a:lnSpc>
                <a:spcPct val="150000"/>
              </a:lnSpc>
              <a:spcBef>
                <a:spcPts val="0"/>
              </a:spcBef>
              <a:buClr>
                <a:srgbClr val="FFFFFF"/>
              </a:buClr>
            </a:pPr>
            <a:r>
              <a:rPr lang="en-US" sz="1600" dirty="0">
                <a:solidFill>
                  <a:schemeClr val="bg1"/>
                </a:solidFill>
              </a:rPr>
              <a:t>Using Bluetooth, this text is sent to the Arduino.</a:t>
            </a:r>
          </a:p>
          <a:p>
            <a:pPr marL="400050" indent="-285750">
              <a:lnSpc>
                <a:spcPct val="150000"/>
              </a:lnSpc>
              <a:spcBef>
                <a:spcPts val="0"/>
              </a:spcBef>
              <a:buClr>
                <a:srgbClr val="FFFFFF"/>
              </a:buClr>
            </a:pPr>
            <a:r>
              <a:rPr lang="en-US" sz="1600" dirty="0">
                <a:solidFill>
                  <a:schemeClr val="bg1"/>
                </a:solidFill>
              </a:rPr>
              <a:t>Based on what is received by the Arduino, the corresponding action takes place. For instance, when we say “blue on”, this text is sent to the Arduino using Bluetooth, and so the Arduino triggers the blue LED to activate.</a:t>
            </a:r>
          </a:p>
        </p:txBody>
      </p:sp>
    </p:spTree>
    <p:extLst>
      <p:ext uri="{BB962C8B-B14F-4D97-AF65-F5344CB8AC3E}">
        <p14:creationId xmlns:p14="http://schemas.microsoft.com/office/powerpoint/2010/main" val="2064656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391362" y="-6162"/>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The </a:t>
            </a:r>
            <a:r>
              <a:rPr lang="en-US" sz="3600" dirty="0">
                <a:solidFill>
                  <a:schemeClr val="bg1"/>
                </a:solidFill>
              </a:rPr>
              <a:t>Arduino</a:t>
            </a:r>
            <a:endParaRPr lang="en" sz="3600" dirty="0">
              <a:solidFill>
                <a:schemeClr val="bg1"/>
              </a:solidFill>
            </a:endParaRPr>
          </a:p>
        </p:txBody>
      </p:sp>
      <p:pic>
        <p:nvPicPr>
          <p:cNvPr id="1028" name="Picture 4" descr="Image result for Arduino Mega">
            <a:extLst>
              <a:ext uri="{FF2B5EF4-FFF2-40B4-BE49-F238E27FC236}">
                <a16:creationId xmlns:a16="http://schemas.microsoft.com/office/drawing/2014/main" id="{2B76598B-1582-42EC-9136-F5BFE1AB4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848" y="851238"/>
            <a:ext cx="4122114" cy="20732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duino Nano">
            <a:extLst>
              <a:ext uri="{FF2B5EF4-FFF2-40B4-BE49-F238E27FC236}">
                <a16:creationId xmlns:a16="http://schemas.microsoft.com/office/drawing/2014/main" id="{9686FB6E-8B7C-40A4-B886-594516B6CC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21191" r="5520" b="26329"/>
          <a:stretch/>
        </p:blipFill>
        <p:spPr bwMode="auto">
          <a:xfrm>
            <a:off x="4818123" y="3204058"/>
            <a:ext cx="3792548" cy="15306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ilyPad Arduino">
            <a:extLst>
              <a:ext uri="{FF2B5EF4-FFF2-40B4-BE49-F238E27FC236}">
                <a16:creationId xmlns:a16="http://schemas.microsoft.com/office/drawing/2014/main" id="{279DF0AC-449E-4BE3-8036-27E22E13C5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13" t="4008" r="4025" b="4729"/>
          <a:stretch/>
        </p:blipFill>
        <p:spPr bwMode="auto">
          <a:xfrm>
            <a:off x="533329" y="3028932"/>
            <a:ext cx="2051918" cy="20519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rduino uno">
            <a:extLst>
              <a:ext uri="{FF2B5EF4-FFF2-40B4-BE49-F238E27FC236}">
                <a16:creationId xmlns:a16="http://schemas.microsoft.com/office/drawing/2014/main" id="{CF6E2096-F842-4B9F-A6ED-9EDE58676D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06" r="4301"/>
          <a:stretch/>
        </p:blipFill>
        <p:spPr bwMode="auto">
          <a:xfrm>
            <a:off x="533328" y="851237"/>
            <a:ext cx="3658281" cy="20732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rduino Pro">
            <a:extLst>
              <a:ext uri="{FF2B5EF4-FFF2-40B4-BE49-F238E27FC236}">
                <a16:creationId xmlns:a16="http://schemas.microsoft.com/office/drawing/2014/main" id="{BC090977-D35D-41D9-98BB-1E75A5A423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69" t="4409" r="5057" b="4144"/>
          <a:stretch/>
        </p:blipFill>
        <p:spPr bwMode="auto">
          <a:xfrm>
            <a:off x="2728665" y="3028932"/>
            <a:ext cx="2000860" cy="205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93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391362" y="-6162"/>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a:solidFill>
                  <a:schemeClr val="bg1"/>
                </a:solidFill>
              </a:rPr>
              <a:t>Arduino UNO</a:t>
            </a:r>
            <a:endParaRPr lang="en" sz="3600" dirty="0">
              <a:solidFill>
                <a:schemeClr val="bg1"/>
              </a:solidFill>
            </a:endParaRPr>
          </a:p>
        </p:txBody>
      </p:sp>
      <p:pic>
        <p:nvPicPr>
          <p:cNvPr id="2050" name="Picture 2" descr="Image result for arduino layout">
            <a:extLst>
              <a:ext uri="{FF2B5EF4-FFF2-40B4-BE49-F238E27FC236}">
                <a16:creationId xmlns:a16="http://schemas.microsoft.com/office/drawing/2014/main" id="{37E3DE33-341D-4F1C-903F-D95EF9ED1A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2" t="10525" r="1050" b="11396"/>
          <a:stretch/>
        </p:blipFill>
        <p:spPr bwMode="auto">
          <a:xfrm>
            <a:off x="980237" y="702258"/>
            <a:ext cx="7439558" cy="401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118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391362" y="-6162"/>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a:solidFill>
                  <a:schemeClr val="bg1"/>
                </a:solidFill>
              </a:rPr>
              <a:t>Arduino Shields</a:t>
            </a:r>
            <a:endParaRPr lang="en" sz="3600" dirty="0">
              <a:solidFill>
                <a:schemeClr val="bg1"/>
              </a:solidFill>
            </a:endParaRPr>
          </a:p>
        </p:txBody>
      </p:sp>
      <p:pic>
        <p:nvPicPr>
          <p:cNvPr id="3" name="Picture 2" descr="A circuit board&#10;&#10;Description generated with high confidence">
            <a:extLst>
              <a:ext uri="{FF2B5EF4-FFF2-40B4-BE49-F238E27FC236}">
                <a16:creationId xmlns:a16="http://schemas.microsoft.com/office/drawing/2014/main" id="{7145C184-E824-45EC-890B-293514B38B3E}"/>
              </a:ext>
            </a:extLst>
          </p:cNvPr>
          <p:cNvPicPr>
            <a:picLocks noChangeAspect="1"/>
          </p:cNvPicPr>
          <p:nvPr/>
        </p:nvPicPr>
        <p:blipFill>
          <a:blip r:embed="rId4"/>
          <a:stretch>
            <a:fillRect/>
          </a:stretch>
        </p:blipFill>
        <p:spPr>
          <a:xfrm>
            <a:off x="333289" y="999739"/>
            <a:ext cx="5145795" cy="3301598"/>
          </a:xfrm>
          <a:prstGeom prst="rect">
            <a:avLst/>
          </a:prstGeom>
        </p:spPr>
      </p:pic>
      <p:pic>
        <p:nvPicPr>
          <p:cNvPr id="4104" name="Picture 8" descr="Image result for arduino shields">
            <a:extLst>
              <a:ext uri="{FF2B5EF4-FFF2-40B4-BE49-F238E27FC236}">
                <a16:creationId xmlns:a16="http://schemas.microsoft.com/office/drawing/2014/main" id="{58DF38B1-EE0C-4D4C-B395-0B7660241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804" y="1542761"/>
            <a:ext cx="2637854" cy="221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29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Light Emitted Diode</a:t>
            </a:r>
            <a:endParaRPr lang="en" dirty="0">
              <a:solidFill>
                <a:schemeClr val="bg1"/>
              </a:solidFill>
            </a:endParaRPr>
          </a:p>
        </p:txBody>
      </p:sp>
      <p:pic>
        <p:nvPicPr>
          <p:cNvPr id="4098" name="Picture 2" descr="Image result for led">
            <a:extLst>
              <a:ext uri="{FF2B5EF4-FFF2-40B4-BE49-F238E27FC236}">
                <a16:creationId xmlns:a16="http://schemas.microsoft.com/office/drawing/2014/main" id="{ADDA74E4-999B-4E43-9AC4-8933572A9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448" y="1112319"/>
            <a:ext cx="2362567" cy="14594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ed gif">
            <a:extLst>
              <a:ext uri="{FF2B5EF4-FFF2-40B4-BE49-F238E27FC236}">
                <a16:creationId xmlns:a16="http://schemas.microsoft.com/office/drawing/2014/main" id="{69331A26-39F7-4540-9726-7BE3E6A4E4B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30092" y="2702901"/>
            <a:ext cx="3704492" cy="1863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B45765-DC69-4403-BC28-D1A75E2A75B0}"/>
              </a:ext>
            </a:extLst>
          </p:cNvPr>
          <p:cNvSpPr txBox="1"/>
          <p:nvPr/>
        </p:nvSpPr>
        <p:spPr>
          <a:xfrm>
            <a:off x="457199" y="1337936"/>
            <a:ext cx="5008279" cy="169277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500" dirty="0">
                <a:solidFill>
                  <a:schemeClr val="bg1"/>
                </a:solidFill>
              </a:rPr>
              <a:t>A particular type of diode that convert electrical energy into light.</a:t>
            </a:r>
          </a:p>
          <a:p>
            <a:pPr marL="285750" lvl="0" indent="-285750">
              <a:lnSpc>
                <a:spcPct val="150000"/>
              </a:lnSpc>
              <a:buFont typeface="Arial" panose="020B0604020202020204" pitchFamily="34" charset="0"/>
              <a:buChar char="•"/>
            </a:pPr>
            <a:r>
              <a:rPr lang="en-US" sz="1500" dirty="0">
                <a:solidFill>
                  <a:schemeClr val="bg1"/>
                </a:solidFill>
              </a:rPr>
              <a:t>Longer end -&gt; positive end (anode)</a:t>
            </a:r>
          </a:p>
          <a:p>
            <a:pPr marL="285750" lvl="0" indent="-285750">
              <a:lnSpc>
                <a:spcPct val="150000"/>
              </a:lnSpc>
              <a:buFont typeface="Arial" panose="020B0604020202020204" pitchFamily="34" charset="0"/>
              <a:buChar char="•"/>
            </a:pPr>
            <a:r>
              <a:rPr lang="en-US" sz="1500" dirty="0">
                <a:solidFill>
                  <a:schemeClr val="bg1"/>
                </a:solidFill>
              </a:rPr>
              <a:t>Shorter end -&gt; negative end (cathode)</a:t>
            </a: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484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Piezo Buzzer</a:t>
            </a:r>
            <a:endParaRPr lang="en" dirty="0">
              <a:solidFill>
                <a:schemeClr val="bg1"/>
              </a:solidFill>
            </a:endParaRPr>
          </a:p>
        </p:txBody>
      </p:sp>
      <p:sp>
        <p:nvSpPr>
          <p:cNvPr id="8" name="TextBox 7">
            <a:extLst>
              <a:ext uri="{FF2B5EF4-FFF2-40B4-BE49-F238E27FC236}">
                <a16:creationId xmlns:a16="http://schemas.microsoft.com/office/drawing/2014/main" id="{96E89CB5-D734-4D9E-BC2B-D2E170787F53}"/>
              </a:ext>
            </a:extLst>
          </p:cNvPr>
          <p:cNvSpPr txBox="1"/>
          <p:nvPr/>
        </p:nvSpPr>
        <p:spPr>
          <a:xfrm>
            <a:off x="168030" y="1355969"/>
            <a:ext cx="5008279" cy="13450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Electronic device commonly used to produce sound</a:t>
            </a:r>
          </a:p>
          <a:p>
            <a:pPr marL="285750" indent="-285750">
              <a:lnSpc>
                <a:spcPct val="150000"/>
              </a:lnSpc>
              <a:buFont typeface="Arial" panose="020B0604020202020204" pitchFamily="34" charset="0"/>
              <a:buChar char="•"/>
            </a:pPr>
            <a:r>
              <a:rPr lang="en-US" dirty="0">
                <a:solidFill>
                  <a:schemeClr val="bg1"/>
                </a:solidFill>
              </a:rPr>
              <a:t>Light weight, simple construction and low price </a:t>
            </a:r>
          </a:p>
          <a:p>
            <a:pPr marL="285750" indent="-285750">
              <a:lnSpc>
                <a:spcPct val="150000"/>
              </a:lnSpc>
              <a:buFont typeface="Arial" panose="020B0604020202020204" pitchFamily="34" charset="0"/>
              <a:buChar char="•"/>
            </a:pPr>
            <a:r>
              <a:rPr lang="en-US" dirty="0">
                <a:solidFill>
                  <a:schemeClr val="bg1"/>
                </a:solidFill>
              </a:rPr>
              <a:t>Piezo electricity</a:t>
            </a:r>
          </a:p>
          <a:p>
            <a:pPr marL="285750" indent="-285750">
              <a:lnSpc>
                <a:spcPct val="150000"/>
              </a:lnSpc>
              <a:buFont typeface="Arial" panose="020B0604020202020204" pitchFamily="34" charset="0"/>
              <a:buChar char="•"/>
            </a:pPr>
            <a:r>
              <a:rPr lang="en-US" dirty="0">
                <a:solidFill>
                  <a:schemeClr val="bg1"/>
                </a:solidFill>
              </a:rPr>
              <a:t>Piezoceramic disks </a:t>
            </a:r>
          </a:p>
        </p:txBody>
      </p:sp>
      <p:pic>
        <p:nvPicPr>
          <p:cNvPr id="9218" name="Picture 2" descr="Image result for piezo buzzer">
            <a:extLst>
              <a:ext uri="{FF2B5EF4-FFF2-40B4-BE49-F238E27FC236}">
                <a16:creationId xmlns:a16="http://schemas.microsoft.com/office/drawing/2014/main" id="{1D7606EC-6D14-4553-B411-1270F4087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946" y="1342337"/>
            <a:ext cx="3738762" cy="245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18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chemeClr val="bg1"/>
                </a:solidFill>
              </a:rPr>
              <a:t>HC-06 Bluetooth Module  </a:t>
            </a:r>
            <a:endParaRPr lang="en" sz="3600" dirty="0">
              <a:solidFill>
                <a:schemeClr val="bg1"/>
              </a:solidFill>
            </a:endParaRPr>
          </a:p>
        </p:txBody>
      </p:sp>
      <p:pic>
        <p:nvPicPr>
          <p:cNvPr id="8196" name="Picture 4" descr="Related image">
            <a:extLst>
              <a:ext uri="{FF2B5EF4-FFF2-40B4-BE49-F238E27FC236}">
                <a16:creationId xmlns:a16="http://schemas.microsoft.com/office/drawing/2014/main" id="{EA3E8C98-E5CF-429E-BFA2-5C22A2A071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08" t="6258" r="4101" b="5564"/>
          <a:stretch/>
        </p:blipFill>
        <p:spPr bwMode="auto">
          <a:xfrm rot="10800000">
            <a:off x="3445460" y="1063379"/>
            <a:ext cx="2818021" cy="350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555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4621</TotalTime>
  <Words>818</Words>
  <Application>Microsoft Office PowerPoint</Application>
  <PresentationFormat>On-screen Show (16:9)</PresentationFormat>
  <Paragraphs>93</Paragraphs>
  <Slides>20</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Wingdings</vt:lpstr>
      <vt:lpstr>Simple Light</vt:lpstr>
      <vt:lpstr>Office Theme</vt:lpstr>
      <vt:lpstr>Speech recognition with Arduino</vt:lpstr>
      <vt:lpstr>Introduction</vt:lpstr>
      <vt:lpstr>In today’s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rahul korani</cp:lastModifiedBy>
  <cp:revision>121</cp:revision>
  <dcterms:modified xsi:type="dcterms:W3CDTF">2017-11-24T23:12:10Z</dcterms:modified>
</cp:coreProperties>
</file>